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56" r:id="rId3"/>
    <p:sldId id="257" r:id="rId4"/>
    <p:sldId id="264" r:id="rId5"/>
    <p:sldId id="265" r:id="rId6"/>
    <p:sldId id="283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81" r:id="rId19"/>
    <p:sldId id="27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74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8D6CF-1798-4D32-A895-4ACFF5C549AF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B21C-DD1F-42B5-8E0A-D93B00EBA7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8D6CF-1798-4D32-A895-4ACFF5C549AF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B21C-DD1F-42B5-8E0A-D93B00EBA7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8D6CF-1798-4D32-A895-4ACFF5C549AF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B21C-DD1F-42B5-8E0A-D93B00EBA7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8D6CF-1798-4D32-A895-4ACFF5C549AF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B21C-DD1F-42B5-8E0A-D93B00EBA7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8D6CF-1798-4D32-A895-4ACFF5C549AF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B21C-DD1F-42B5-8E0A-D93B00EBA7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8D6CF-1798-4D32-A895-4ACFF5C549AF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B21C-DD1F-42B5-8E0A-D93B00EBA7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8D6CF-1798-4D32-A895-4ACFF5C549AF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B21C-DD1F-42B5-8E0A-D93B00EBA7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8D6CF-1798-4D32-A895-4ACFF5C549AF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B21C-DD1F-42B5-8E0A-D93B00EBA7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8D6CF-1798-4D32-A895-4ACFF5C549AF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B21C-DD1F-42B5-8E0A-D93B00EBA7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8D6CF-1798-4D32-A895-4ACFF5C549AF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B21C-DD1F-42B5-8E0A-D93B00EBA7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8D6CF-1798-4D32-A895-4ACFF5C549AF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48AB21C-DD1F-42B5-8E0A-D93B00EBA7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18D6CF-1798-4D32-A895-4ACFF5C549AF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8AB21C-DD1F-42B5-8E0A-D93B00EBA72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INTERIM COMMITTEE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CHAIRMAN: JOPHA KITONGA -MAKUENI</a:t>
            </a:r>
          </a:p>
          <a:p>
            <a:r>
              <a:rPr lang="en-US" dirty="0" smtClean="0"/>
              <a:t>MEMBERS: SAMWEL ONDIEK – KIAMBU</a:t>
            </a:r>
          </a:p>
          <a:p>
            <a:r>
              <a:rPr lang="en-US" dirty="0" smtClean="0"/>
              <a:t>MICHAEL OCHIENG – MOMBASA</a:t>
            </a:r>
          </a:p>
          <a:p>
            <a:r>
              <a:rPr lang="en-US" smtClean="0"/>
              <a:t>NICHOLAS KORIR </a:t>
            </a:r>
            <a:r>
              <a:rPr lang="en-US" dirty="0" smtClean="0"/>
              <a:t>- NANDI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045464"/>
          </a:xfrm>
        </p:spPr>
        <p:txBody>
          <a:bodyPr/>
          <a:lstStyle/>
          <a:p>
            <a:pPr algn="ctr"/>
            <a:r>
              <a:rPr lang="en-US" sz="3600" u="sng" dirty="0">
                <a:effectLst/>
              </a:rPr>
              <a:t>SECTION SIX</a:t>
            </a:r>
            <a:r>
              <a:rPr lang="en-US" sz="3600" dirty="0">
                <a:effectLst/>
              </a:rPr>
              <a:t/>
            </a:r>
            <a:br>
              <a:rPr lang="en-US" sz="3600" dirty="0">
                <a:effectLst/>
              </a:rPr>
            </a:b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57400"/>
            <a:ext cx="7772400" cy="4419600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/>
              <a:t>ANNUAL GENERAL MEETING / END OF YEAR PARTY</a:t>
            </a:r>
            <a:endParaRPr lang="en-US" dirty="0"/>
          </a:p>
          <a:p>
            <a:r>
              <a:rPr lang="en-US" dirty="0"/>
              <a:t>1. The supreme authority shall be vested in the A.G.M of members.</a:t>
            </a:r>
          </a:p>
          <a:p>
            <a:r>
              <a:rPr lang="en-US" dirty="0"/>
              <a:t>2. The A.G.M shall be held annually and at least 21 days notice shall be given to members to attend.</a:t>
            </a:r>
          </a:p>
          <a:p>
            <a:r>
              <a:rPr lang="en-US" dirty="0"/>
              <a:t>3. Quorum of the A.G.M shall be 1/3 total membership.</a:t>
            </a:r>
          </a:p>
          <a:p>
            <a:r>
              <a:rPr lang="en-US" dirty="0"/>
              <a:t>4. Shall consider statement of accounts from the treasurer.</a:t>
            </a:r>
          </a:p>
          <a:p>
            <a:r>
              <a:rPr lang="en-US" dirty="0"/>
              <a:t>5. Shall confirm/scrutinize action taken by the committee and give new directions to committee</a:t>
            </a:r>
          </a:p>
          <a:p>
            <a:r>
              <a:rPr lang="en-US" dirty="0"/>
              <a:t>6. Shall elect/suspend or remove members of the committee.</a:t>
            </a:r>
          </a:p>
          <a:p>
            <a:r>
              <a:rPr lang="en-US" dirty="0"/>
              <a:t>7. Shall approve estimates of expenditure for the following year.</a:t>
            </a:r>
          </a:p>
          <a:p>
            <a:r>
              <a:rPr lang="en-US" dirty="0"/>
              <a:t>8. Shall fix/approve honoraria/gratuity for outgoing office bearers/employees.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92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762000"/>
            <a:ext cx="7772400" cy="5562600"/>
          </a:xfrm>
        </p:spPr>
        <p:txBody>
          <a:bodyPr>
            <a:normAutofit lnSpcReduction="10000"/>
          </a:bodyPr>
          <a:lstStyle/>
          <a:p>
            <a:r>
              <a:rPr lang="en-US" b="1" u="sng" dirty="0"/>
              <a:t>ELECTIONS</a:t>
            </a:r>
            <a:endParaRPr lang="en-US" dirty="0"/>
          </a:p>
          <a:p>
            <a:r>
              <a:rPr lang="en-US" dirty="0"/>
              <a:t>During voting the following shall apply</a:t>
            </a:r>
          </a:p>
          <a:p>
            <a:pPr lvl="0"/>
            <a:r>
              <a:rPr lang="en-US" dirty="0"/>
              <a:t>The Secretary shall prepare ballot papers and shall act as the returning officer. In the  absence of the secretary, the Vice secretary shall take over or any other vetted officer</a:t>
            </a:r>
          </a:p>
          <a:p>
            <a:r>
              <a:rPr lang="en-US" dirty="0"/>
              <a:t>2. Voting shall be by secret ballot</a:t>
            </a:r>
          </a:p>
          <a:p>
            <a:r>
              <a:rPr lang="en-US" dirty="0"/>
              <a:t>3. Results of voting shall be binding and acceptable to the members</a:t>
            </a:r>
          </a:p>
          <a:p>
            <a:r>
              <a:rPr lang="en-US" dirty="0"/>
              <a:t>4. No voting by proxy</a:t>
            </a:r>
          </a:p>
          <a:p>
            <a:r>
              <a:rPr lang="en-US" dirty="0"/>
              <a:t>5. Installation of new office bearers s shall be done in the presence of </a:t>
            </a:r>
            <a:r>
              <a:rPr lang="en-US" dirty="0" smtClean="0"/>
              <a:t>the National </a:t>
            </a:r>
            <a:r>
              <a:rPr lang="en-US" dirty="0"/>
              <a:t>Executive Chairman and an officer from the Ministry of Cooperatives in </a:t>
            </a:r>
            <a:r>
              <a:rPr lang="en-US" dirty="0" smtClean="0"/>
              <a:t>charge </a:t>
            </a:r>
            <a:r>
              <a:rPr lang="en-US" dirty="0"/>
              <a:t>and handing over shall be supervised by the same.</a:t>
            </a:r>
          </a:p>
          <a:p>
            <a:r>
              <a:rPr lang="en-US" dirty="0"/>
              <a:t>6. Only duly paid up members shall be entitled to vote.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69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u="sng" dirty="0">
                <a:effectLst/>
              </a:rPr>
              <a:t>SECTION SEVEN</a:t>
            </a:r>
            <a:r>
              <a:rPr lang="en-US" sz="3600" dirty="0">
                <a:effectLst/>
              </a:rPr>
              <a:t/>
            </a:r>
            <a:br>
              <a:rPr lang="en-US" sz="3600" dirty="0">
                <a:effectLst/>
              </a:rPr>
            </a:b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209800"/>
            <a:ext cx="7772400" cy="4267200"/>
          </a:xfrm>
        </p:spPr>
        <p:txBody>
          <a:bodyPr>
            <a:normAutofit/>
          </a:bodyPr>
          <a:lstStyle/>
          <a:p>
            <a:r>
              <a:rPr lang="en-US" b="1" u="sng" dirty="0"/>
              <a:t>A: </a:t>
            </a:r>
            <a:r>
              <a:rPr lang="en-US" b="1" u="sng" dirty="0" smtClean="0"/>
              <a:t>COMMITTEE/GENERAL MEMBERS’ MEETING </a:t>
            </a:r>
            <a:r>
              <a:rPr lang="en-US" b="1" u="sng" dirty="0"/>
              <a:t>ATTENDANCE/GENERAL CONDUCT:</a:t>
            </a:r>
            <a:endParaRPr lang="en-US" dirty="0"/>
          </a:p>
          <a:p>
            <a:r>
              <a:rPr lang="en-US" dirty="0"/>
              <a:t>1. Attendance of periodic meetings is compulsory and apologies for failure to attend</a:t>
            </a:r>
          </a:p>
          <a:p>
            <a:r>
              <a:rPr lang="en-US" dirty="0"/>
              <a:t>    shall be tendered.</a:t>
            </a:r>
          </a:p>
          <a:p>
            <a:r>
              <a:rPr lang="en-US" dirty="0"/>
              <a:t>2. Failure to attend three consecutive meetings shall resort to the members </a:t>
            </a:r>
            <a:r>
              <a:rPr lang="en-US" dirty="0" smtClean="0"/>
              <a:t>becoming an </a:t>
            </a:r>
            <a:r>
              <a:rPr lang="en-US" dirty="0"/>
              <a:t>agenda.</a:t>
            </a:r>
          </a:p>
          <a:p>
            <a:r>
              <a:rPr lang="en-US" dirty="0"/>
              <a:t>3. During members’ meetings, respect for others to express themselves (their opinions ) freely shall be observed,</a:t>
            </a:r>
          </a:p>
          <a:p>
            <a:r>
              <a:rPr lang="en-US" dirty="0"/>
              <a:t>4. Respect to the chair and positive contributions to the Association’s success </a:t>
            </a:r>
            <a:r>
              <a:rPr lang="en-US" dirty="0" smtClean="0"/>
              <a:t>shall be </a:t>
            </a:r>
            <a:r>
              <a:rPr lang="en-US" dirty="0"/>
              <a:t>observed.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12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762000"/>
            <a:ext cx="7772400" cy="5715000"/>
          </a:xfrm>
        </p:spPr>
        <p:txBody>
          <a:bodyPr>
            <a:normAutofit lnSpcReduction="10000"/>
          </a:bodyPr>
          <a:lstStyle/>
          <a:p>
            <a:r>
              <a:rPr lang="en-US" b="1" u="sng" dirty="0"/>
              <a:t>B: DISCIPLINE/FINES/PENALTIES:</a:t>
            </a:r>
            <a:endParaRPr lang="en-US" dirty="0"/>
          </a:p>
          <a:p>
            <a:r>
              <a:rPr lang="en-US" dirty="0"/>
              <a:t>1. For breach of this Articles of Association or instruction issued by the Association or </a:t>
            </a:r>
            <a:r>
              <a:rPr lang="en-US" dirty="0" smtClean="0"/>
              <a:t>failure </a:t>
            </a:r>
            <a:r>
              <a:rPr lang="en-US" dirty="0"/>
              <a:t>of a member to pay up the dues and or obligations in time, shall  attract fines accordingly.</a:t>
            </a:r>
          </a:p>
          <a:p>
            <a:r>
              <a:rPr lang="en-US" dirty="0"/>
              <a:t>2. Monthly contributions of Khs.250 shall be paid on or before the 10</a:t>
            </a:r>
            <a:r>
              <a:rPr lang="en-US" baseline="30000" dirty="0"/>
              <a:t>th</a:t>
            </a:r>
            <a:r>
              <a:rPr lang="en-US" dirty="0"/>
              <a:t> day of every month.</a:t>
            </a:r>
          </a:p>
          <a:p>
            <a:r>
              <a:rPr lang="en-US" dirty="0"/>
              <a:t>    Late contribution shall be penalized at the rate of </a:t>
            </a:r>
            <a:r>
              <a:rPr lang="en-US" dirty="0" err="1"/>
              <a:t>KShs</a:t>
            </a:r>
            <a:r>
              <a:rPr lang="en-US" dirty="0"/>
              <a:t>. 20 per month.</a:t>
            </a:r>
          </a:p>
          <a:p>
            <a:r>
              <a:rPr lang="en-US" dirty="0"/>
              <a:t>3 Fines not paid on the spot shall be deducted from the member’s contributions</a:t>
            </a:r>
          </a:p>
          <a:p>
            <a:r>
              <a:rPr lang="en-US" dirty="0"/>
              <a:t>4 The Committee has the right to deliberate and introduce other </a:t>
            </a:r>
            <a:r>
              <a:rPr lang="en-US" b="1" dirty="0"/>
              <a:t>fines/penalties</a:t>
            </a:r>
            <a:r>
              <a:rPr lang="en-US" dirty="0"/>
              <a:t> when need arises.</a:t>
            </a:r>
          </a:p>
          <a:p>
            <a:r>
              <a:rPr lang="en-US" dirty="0"/>
              <a:t>5. Failure to contribute for three consecutive months shall render one to be declared dormant and is liable for </a:t>
            </a:r>
            <a:r>
              <a:rPr lang="en-US" dirty="0" smtClean="0"/>
              <a:t>exclusion in benefits should they surfer </a:t>
            </a:r>
            <a:r>
              <a:rPr lang="en-US" dirty="0" err="1" smtClean="0"/>
              <a:t>catastrophies</a:t>
            </a:r>
            <a:r>
              <a:rPr lang="en-US" dirty="0" smtClean="0"/>
              <a:t> and may attract expulsion </a:t>
            </a:r>
            <a:r>
              <a:rPr lang="en-US" dirty="0"/>
              <a:t>from membership with no option of refund.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03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772400" cy="1362456"/>
          </a:xfrm>
        </p:spPr>
        <p:txBody>
          <a:bodyPr/>
          <a:lstStyle/>
          <a:p>
            <a:pPr algn="ctr"/>
            <a:r>
              <a:rPr lang="en-US" sz="3600" u="sng" dirty="0">
                <a:effectLst/>
              </a:rPr>
              <a:t>SECTION EIGHT</a:t>
            </a:r>
            <a:r>
              <a:rPr lang="en-US" sz="3600" dirty="0">
                <a:effectLst/>
              </a:rPr>
              <a:t/>
            </a:r>
            <a:br>
              <a:rPr lang="en-US" sz="3600" dirty="0">
                <a:effectLst/>
              </a:rPr>
            </a:b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1371600"/>
            <a:ext cx="8156448" cy="5257800"/>
          </a:xfrm>
        </p:spPr>
        <p:txBody>
          <a:bodyPr>
            <a:normAutofit fontScale="77500" lnSpcReduction="20000"/>
          </a:bodyPr>
          <a:lstStyle/>
          <a:p>
            <a:r>
              <a:rPr lang="en-US" b="1" u="sng" dirty="0"/>
              <a:t>SOCIAL WELFARE</a:t>
            </a:r>
            <a:endParaRPr lang="en-US" dirty="0"/>
          </a:p>
          <a:p>
            <a:r>
              <a:rPr lang="en-US" dirty="0"/>
              <a:t>A fixed amount of money shall be paid out to the member(s) in case of the following:</a:t>
            </a:r>
          </a:p>
          <a:p>
            <a:r>
              <a:rPr lang="en-US" dirty="0"/>
              <a:t> </a:t>
            </a:r>
          </a:p>
          <a:p>
            <a:r>
              <a:rPr lang="en-US" dirty="0" smtClean="0"/>
              <a:t>I. </a:t>
            </a:r>
            <a:r>
              <a:rPr lang="en-US" b="1" dirty="0" smtClean="0"/>
              <a:t>Inpatient</a:t>
            </a:r>
            <a:r>
              <a:rPr lang="en-US" dirty="0" smtClean="0"/>
              <a:t> prolonged(Hospitalization</a:t>
            </a:r>
            <a:r>
              <a:rPr lang="en-US" dirty="0"/>
              <a:t>): </a:t>
            </a:r>
            <a:r>
              <a:rPr lang="en-US" dirty="0" err="1"/>
              <a:t>Kshs</a:t>
            </a:r>
            <a:r>
              <a:rPr lang="en-US" dirty="0"/>
              <a:t>. </a:t>
            </a:r>
            <a:r>
              <a:rPr lang="en-US" dirty="0" smtClean="0"/>
              <a:t>20,000</a:t>
            </a:r>
            <a:r>
              <a:rPr lang="en-US" dirty="0"/>
              <a:t>/= only once per year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II. </a:t>
            </a:r>
            <a:r>
              <a:rPr lang="en-US" b="1" dirty="0"/>
              <a:t>Death:</a:t>
            </a:r>
            <a:endParaRPr lang="en-US" dirty="0"/>
          </a:p>
          <a:p>
            <a:pPr lvl="0"/>
            <a:r>
              <a:rPr lang="en-US" dirty="0"/>
              <a:t>KAHA member 				</a:t>
            </a:r>
            <a:r>
              <a:rPr lang="en-US" dirty="0" err="1"/>
              <a:t>Kshs</a:t>
            </a:r>
            <a:r>
              <a:rPr lang="en-US" dirty="0"/>
              <a:t>. </a:t>
            </a:r>
            <a:r>
              <a:rPr lang="en-US" dirty="0" smtClean="0"/>
              <a:t>100,000</a:t>
            </a:r>
            <a:r>
              <a:rPr lang="en-US" dirty="0"/>
              <a:t>/= to cater for </a:t>
            </a:r>
            <a:r>
              <a:rPr lang="en-US" dirty="0" smtClean="0"/>
              <a:t>funeral</a:t>
            </a:r>
            <a:endParaRPr lang="en-US" dirty="0"/>
          </a:p>
          <a:p>
            <a:pPr lvl="0"/>
            <a:r>
              <a:rPr lang="en-US" dirty="0" smtClean="0"/>
              <a:t>Spouse  (declared wife)</a:t>
            </a:r>
            <a:r>
              <a:rPr lang="en-US" dirty="0"/>
              <a:t>			</a:t>
            </a:r>
            <a:r>
              <a:rPr lang="en-US" dirty="0" err="1"/>
              <a:t>Kshs</a:t>
            </a:r>
            <a:r>
              <a:rPr lang="en-US" dirty="0"/>
              <a:t>. </a:t>
            </a:r>
            <a:r>
              <a:rPr lang="en-US" dirty="0" smtClean="0"/>
              <a:t>75,000</a:t>
            </a:r>
            <a:r>
              <a:rPr lang="en-US" dirty="0"/>
              <a:t>/= </a:t>
            </a:r>
          </a:p>
          <a:p>
            <a:pPr lvl="0"/>
            <a:r>
              <a:rPr lang="en-US" dirty="0"/>
              <a:t>Biological or legally /Adapted child		 </a:t>
            </a:r>
            <a:r>
              <a:rPr lang="en-US" dirty="0" err="1"/>
              <a:t>Kshs</a:t>
            </a:r>
            <a:r>
              <a:rPr lang="en-US" dirty="0"/>
              <a:t>. </a:t>
            </a:r>
            <a:r>
              <a:rPr lang="en-US" dirty="0" smtClean="0"/>
              <a:t>50,000</a:t>
            </a:r>
            <a:r>
              <a:rPr lang="en-US" dirty="0"/>
              <a:t>/=</a:t>
            </a:r>
          </a:p>
          <a:p>
            <a:pPr lvl="0"/>
            <a:r>
              <a:rPr lang="en-US" dirty="0" smtClean="0"/>
              <a:t>Biological Parent 		</a:t>
            </a:r>
            <a:r>
              <a:rPr lang="en-US" dirty="0"/>
              <a:t>	 	</a:t>
            </a:r>
            <a:r>
              <a:rPr lang="en-US" dirty="0" err="1" smtClean="0"/>
              <a:t>Kshs</a:t>
            </a:r>
            <a:r>
              <a:rPr lang="en-US" dirty="0"/>
              <a:t>. </a:t>
            </a:r>
            <a:r>
              <a:rPr lang="en-US" dirty="0" smtClean="0"/>
              <a:t>50,000</a:t>
            </a:r>
            <a:r>
              <a:rPr lang="en-US" dirty="0"/>
              <a:t>/=</a:t>
            </a:r>
          </a:p>
          <a:p>
            <a:r>
              <a:rPr lang="en-US" b="1" i="1" dirty="0"/>
              <a:t> </a:t>
            </a:r>
            <a:endParaRPr lang="en-US" dirty="0"/>
          </a:p>
          <a:p>
            <a:r>
              <a:rPr lang="en-US" b="1" dirty="0" smtClean="0"/>
              <a:t>VI</a:t>
            </a:r>
            <a:r>
              <a:rPr lang="en-US" b="1" dirty="0"/>
              <a:t>. Retirement / Retrenchment:</a:t>
            </a:r>
            <a:r>
              <a:rPr lang="en-US" dirty="0"/>
              <a:t> Membership to remain valid </a:t>
            </a:r>
            <a:r>
              <a:rPr lang="en-US" dirty="0" smtClean="0"/>
              <a:t>as long as one continue to </a:t>
            </a:r>
            <a:r>
              <a:rPr lang="en-US" dirty="0" err="1" smtClean="0"/>
              <a:t>honour</a:t>
            </a:r>
            <a:r>
              <a:rPr lang="en-US" dirty="0" smtClean="0"/>
              <a:t> monthly subscriptions.</a:t>
            </a:r>
            <a:endParaRPr lang="en-US" dirty="0"/>
          </a:p>
          <a:p>
            <a:r>
              <a:rPr lang="en-US" b="1" u="sng" dirty="0" smtClean="0"/>
              <a:t>MISCELLANEOUS</a:t>
            </a:r>
            <a:endParaRPr lang="en-US" dirty="0"/>
          </a:p>
          <a:p>
            <a:r>
              <a:rPr lang="en-US" dirty="0" smtClean="0"/>
              <a:t>1.A Committee member </a:t>
            </a:r>
            <a:r>
              <a:rPr lang="en-US" dirty="0"/>
              <a:t>shall receive from the </a:t>
            </a:r>
            <a:r>
              <a:rPr lang="en-US" dirty="0" smtClean="0"/>
              <a:t>Association </a:t>
            </a:r>
            <a:r>
              <a:rPr lang="en-US" dirty="0"/>
              <a:t>payment </a:t>
            </a:r>
            <a:r>
              <a:rPr lang="en-US" dirty="0" smtClean="0"/>
              <a:t>for travel and sitting allowance from welfare account for actual </a:t>
            </a:r>
            <a:r>
              <a:rPr lang="en-US" dirty="0"/>
              <a:t>actual cost, traveling/subsistence allowance while working for the Associations</a:t>
            </a:r>
          </a:p>
          <a:p>
            <a:r>
              <a:rPr lang="en-US" dirty="0"/>
              <a:t>    business, </a:t>
            </a:r>
            <a:r>
              <a:rPr lang="en-US" dirty="0" smtClean="0"/>
              <a:t>and </a:t>
            </a:r>
            <a:r>
              <a:rPr lang="en-US" dirty="0"/>
              <a:t>for honorarium/gratuity passed during the A.G.M as allowed in </a:t>
            </a:r>
          </a:p>
          <a:p>
            <a:r>
              <a:rPr lang="en-US" dirty="0"/>
              <a:t>    this Articles of Association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38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1676400"/>
            <a:ext cx="7772400" cy="44958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2. Members, committee or employee of the Association shall hold in strict</a:t>
            </a:r>
          </a:p>
          <a:p>
            <a:r>
              <a:rPr lang="en-US" dirty="0"/>
              <a:t>   confidence all transactions carried out and information acquired in </a:t>
            </a:r>
            <a:r>
              <a:rPr lang="en-US" dirty="0" smtClean="0"/>
              <a:t>respect </a:t>
            </a:r>
            <a:r>
              <a:rPr lang="en-US" dirty="0"/>
              <a:t>to personal affairs of the members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3. When any committee member is absent or otherwise unable to perform,</a:t>
            </a:r>
          </a:p>
          <a:p>
            <a:r>
              <a:rPr lang="en-US" dirty="0"/>
              <a:t>    his/her duties the committee may designate another member of the </a:t>
            </a:r>
          </a:p>
          <a:p>
            <a:r>
              <a:rPr lang="en-US" dirty="0"/>
              <a:t>    Association to act or serve the area vacant when necessary.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4. No member shall in any manner participate in deliberations upon or </a:t>
            </a:r>
          </a:p>
          <a:p>
            <a:r>
              <a:rPr lang="en-US" dirty="0"/>
              <a:t>    determination of any question affecting his/her own affairs.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5. A copy of these Articles of Association shall be made available to each</a:t>
            </a:r>
          </a:p>
          <a:p>
            <a:r>
              <a:rPr lang="en-US" dirty="0"/>
              <a:t>    member on being accepted in the Association.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11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u="sng" dirty="0">
                <a:effectLst/>
              </a:rPr>
              <a:t>SECTION NINE</a:t>
            </a:r>
            <a:r>
              <a:rPr lang="en-US" sz="3600" dirty="0">
                <a:effectLst/>
              </a:rPr>
              <a:t/>
            </a:r>
            <a:br>
              <a:rPr lang="en-US" sz="3600" dirty="0">
                <a:effectLst/>
              </a:rPr>
            </a:b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209800"/>
            <a:ext cx="7772400" cy="3048000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/>
              <a:t>AMMENDMENT OF ARTICLES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dirty="0"/>
              <a:t>These Articles of Association may be amended in accordance with the rules</a:t>
            </a:r>
          </a:p>
          <a:p>
            <a:r>
              <a:rPr lang="en-US" dirty="0"/>
              <a:t>i.e. during A.G.M, subject to vote and approval of members.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Due notice to be given specifying the nature of additions or alterations.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25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u="sng" dirty="0">
                <a:effectLst/>
              </a:rPr>
              <a:t>SECTION TEN</a:t>
            </a:r>
            <a:r>
              <a:rPr lang="en-US" sz="3600" dirty="0">
                <a:effectLst/>
              </a:rPr>
              <a:t/>
            </a:r>
            <a:br>
              <a:rPr lang="en-US" sz="3600" dirty="0">
                <a:effectLst/>
              </a:rPr>
            </a:b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362200"/>
            <a:ext cx="7772400" cy="3505200"/>
          </a:xfrm>
        </p:spPr>
        <p:txBody>
          <a:bodyPr>
            <a:normAutofit fontScale="77500" lnSpcReduction="20000"/>
          </a:bodyPr>
          <a:lstStyle/>
          <a:p>
            <a:r>
              <a:rPr lang="en-US" b="1" u="sng" dirty="0"/>
              <a:t>A: DISSOLUTION</a:t>
            </a:r>
            <a:endParaRPr lang="en-US" dirty="0"/>
          </a:p>
          <a:p>
            <a:r>
              <a:rPr lang="en-US" dirty="0"/>
              <a:t>The Association may be dissolved in accordance with the procedures set.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1. By members resolution to voluntary wind up by 2/3 majority votes.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2. When initial objectives have been met.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3. In case of becoming bankrupt such that the Association may not meet its</a:t>
            </a:r>
          </a:p>
          <a:p>
            <a:r>
              <a:rPr lang="en-US" dirty="0"/>
              <a:t>    financial obligations.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1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B: TRUSTEES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Association shall have perpetual succession and as such any current</a:t>
            </a:r>
          </a:p>
          <a:p>
            <a:r>
              <a:rPr lang="en-US" dirty="0" smtClean="0"/>
              <a:t>holder of the following offices shall act as trustees.</a:t>
            </a:r>
          </a:p>
          <a:p>
            <a:r>
              <a:rPr lang="en-US" dirty="0" smtClean="0"/>
              <a:t> </a:t>
            </a:r>
          </a:p>
          <a:p>
            <a:r>
              <a:rPr lang="en-US" b="1" i="1" dirty="0" smtClean="0"/>
              <a:t>1. National Executive Chairman</a:t>
            </a:r>
            <a:endParaRPr lang="en-US" dirty="0" smtClean="0"/>
          </a:p>
          <a:p>
            <a:r>
              <a:rPr lang="en-US" b="1" i="1" dirty="0" smtClean="0"/>
              <a:t> </a:t>
            </a:r>
            <a:endParaRPr lang="en-US" dirty="0" smtClean="0"/>
          </a:p>
          <a:p>
            <a:r>
              <a:rPr lang="en-US" b="1" i="1" dirty="0" smtClean="0"/>
              <a:t>2. Honorable National Secretary</a:t>
            </a:r>
            <a:endParaRPr lang="en-US" dirty="0" smtClean="0"/>
          </a:p>
          <a:p>
            <a:r>
              <a:rPr lang="en-US" b="1" i="1" dirty="0" smtClean="0"/>
              <a:t> </a:t>
            </a:r>
            <a:endParaRPr lang="en-US" dirty="0" smtClean="0"/>
          </a:p>
          <a:p>
            <a:r>
              <a:rPr lang="en-US" b="1" i="1" dirty="0" smtClean="0"/>
              <a:t>3. National Treasurer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/>
          <p:cNvSpPr/>
          <p:nvPr/>
        </p:nvSpPr>
        <p:spPr>
          <a:xfrm>
            <a:off x="228600" y="381000"/>
            <a:ext cx="8802584" cy="1754326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spc="50" dirty="0" smtClean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If it doesn’t challenge you it wont change you</a:t>
            </a:r>
            <a:endParaRPr lang="en-US" sz="5400" b="1" spc="50" dirty="0">
              <a:ln w="11430"/>
              <a:solidFill>
                <a:schemeClr val="bg1">
                  <a:lumMod val="9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 rot="19342293">
            <a:off x="1023630" y="3887327"/>
            <a:ext cx="55938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6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Thank you</a:t>
            </a:r>
            <a:endParaRPr lang="en-US" sz="6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080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851648" cy="914400"/>
          </a:xfrm>
        </p:spPr>
        <p:txBody>
          <a:bodyPr>
            <a:normAutofit/>
          </a:bodyPr>
          <a:lstStyle/>
          <a:p>
            <a:pPr algn="ctr"/>
            <a:r>
              <a:rPr lang="en-US" sz="4400" u="sng" dirty="0">
                <a:effectLst/>
              </a:rPr>
              <a:t>TABLE OF CONTENTS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76400"/>
            <a:ext cx="8001000" cy="4953000"/>
          </a:xfrm>
        </p:spPr>
        <p:txBody>
          <a:bodyPr>
            <a:normAutofit fontScale="62500" lnSpcReduction="20000"/>
          </a:bodyPr>
          <a:lstStyle/>
          <a:p>
            <a:pPr algn="ctr">
              <a:lnSpc>
                <a:spcPct val="120000"/>
              </a:lnSpc>
            </a:pPr>
            <a:r>
              <a:rPr lang="en-US" dirty="0"/>
              <a:t>SECTION ONE</a:t>
            </a:r>
          </a:p>
          <a:p>
            <a:pPr algn="ctr">
              <a:lnSpc>
                <a:spcPct val="120000"/>
              </a:lnSpc>
            </a:pPr>
            <a:r>
              <a:rPr lang="en-US" dirty="0"/>
              <a:t>NAME OF </a:t>
            </a:r>
            <a:r>
              <a:rPr lang="en-US" dirty="0" smtClean="0"/>
              <a:t>ASSOCIATION </a:t>
            </a:r>
          </a:p>
          <a:p>
            <a:pPr algn="ctr">
              <a:lnSpc>
                <a:spcPct val="120000"/>
              </a:lnSpc>
            </a:pPr>
            <a:r>
              <a:rPr lang="en-US" dirty="0" smtClean="0"/>
              <a:t>KAHA</a:t>
            </a:r>
            <a:endParaRPr lang="en-US" dirty="0"/>
          </a:p>
          <a:p>
            <a:pPr algn="ctr">
              <a:lnSpc>
                <a:spcPct val="120000"/>
              </a:lnSpc>
            </a:pPr>
            <a:r>
              <a:rPr lang="en-US" dirty="0" smtClean="0"/>
              <a:t>…………………………………………………………………. </a:t>
            </a:r>
            <a:r>
              <a:rPr lang="en-US" dirty="0"/>
              <a:t>1</a:t>
            </a:r>
          </a:p>
          <a:p>
            <a:pPr algn="ctr">
              <a:lnSpc>
                <a:spcPct val="120000"/>
              </a:lnSpc>
            </a:pPr>
            <a:r>
              <a:rPr lang="en-US" dirty="0" smtClean="0"/>
              <a:t>SECTION </a:t>
            </a:r>
            <a:r>
              <a:rPr lang="en-US" dirty="0"/>
              <a:t>TWO</a:t>
            </a:r>
          </a:p>
          <a:p>
            <a:pPr algn="ctr">
              <a:lnSpc>
                <a:spcPct val="120000"/>
              </a:lnSpc>
            </a:pPr>
            <a:r>
              <a:rPr lang="en-US" dirty="0"/>
              <a:t>OBJECTIVES………………………………………………………………………………………………………………….1</a:t>
            </a:r>
          </a:p>
          <a:p>
            <a:pPr algn="ctr">
              <a:lnSpc>
                <a:spcPct val="120000"/>
              </a:lnSpc>
            </a:pPr>
            <a:r>
              <a:rPr lang="en-US" dirty="0"/>
              <a:t>SECTION THREE</a:t>
            </a:r>
          </a:p>
          <a:p>
            <a:pPr algn="ctr">
              <a:lnSpc>
                <a:spcPct val="120000"/>
              </a:lnSpc>
            </a:pPr>
            <a:r>
              <a:rPr lang="en-US" dirty="0"/>
              <a:t>MEMBERSHIP ………………………………………………………………………………………………………………2</a:t>
            </a:r>
          </a:p>
          <a:p>
            <a:pPr algn="ctr">
              <a:lnSpc>
                <a:spcPct val="120000"/>
              </a:lnSpc>
            </a:pPr>
            <a:r>
              <a:rPr lang="en-US" dirty="0"/>
              <a:t>SECTION FOUR</a:t>
            </a:r>
          </a:p>
          <a:p>
            <a:pPr algn="ctr">
              <a:lnSpc>
                <a:spcPct val="120000"/>
              </a:lnSpc>
            </a:pPr>
            <a:r>
              <a:rPr lang="en-US" dirty="0"/>
              <a:t>OFFICE BEARERS …………………………………………………………………………………………………………3</a:t>
            </a:r>
          </a:p>
          <a:p>
            <a:pPr algn="ctr">
              <a:lnSpc>
                <a:spcPct val="120000"/>
              </a:lnSpc>
            </a:pPr>
            <a:r>
              <a:rPr lang="en-US" dirty="0"/>
              <a:t>SECTION FIVE</a:t>
            </a:r>
          </a:p>
          <a:p>
            <a:pPr algn="ctr">
              <a:lnSpc>
                <a:spcPct val="120000"/>
              </a:lnSpc>
            </a:pPr>
            <a:r>
              <a:rPr lang="en-US" dirty="0"/>
              <a:t>DUTIES AND RESPONSIBILITIES </a:t>
            </a:r>
            <a:r>
              <a:rPr lang="en-US" dirty="0" smtClean="0"/>
              <a:t>…………………………………………………………………………………..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35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685800"/>
            <a:ext cx="7854696" cy="60198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dirty="0"/>
              <a:t>SECTION SIX</a:t>
            </a:r>
          </a:p>
          <a:p>
            <a:pPr algn="ctr"/>
            <a:r>
              <a:rPr lang="en-US" dirty="0"/>
              <a:t>ANNUAL GENERAL MEETINGS ………………………………………………………………………………………6</a:t>
            </a:r>
          </a:p>
          <a:p>
            <a:pPr algn="ctr"/>
            <a:r>
              <a:rPr lang="en-US" dirty="0"/>
              <a:t>SECTION SEVEN</a:t>
            </a:r>
          </a:p>
          <a:p>
            <a:pPr algn="ctr"/>
            <a:r>
              <a:rPr lang="en-US" dirty="0"/>
              <a:t>GENERAL CONDUCT AND DISCIPLINE …………………………………………………………………………..7</a:t>
            </a:r>
          </a:p>
          <a:p>
            <a:pPr algn="ctr"/>
            <a:r>
              <a:rPr lang="en-US" dirty="0"/>
              <a:t>SECTION EIGHT</a:t>
            </a:r>
          </a:p>
          <a:p>
            <a:pPr algn="ctr"/>
            <a:r>
              <a:rPr lang="en-US" dirty="0"/>
              <a:t>SOCIAL WELFARE &amp; MISCEL ANEOUS …………………………………………………………………….…….8</a:t>
            </a:r>
          </a:p>
          <a:p>
            <a:pPr algn="ctr"/>
            <a:r>
              <a:rPr lang="en-US" dirty="0"/>
              <a:t>SECTION NINE</a:t>
            </a:r>
          </a:p>
          <a:p>
            <a:pPr algn="ctr"/>
            <a:r>
              <a:rPr lang="en-US" dirty="0"/>
              <a:t>AMMENDMENTS OF ARTICLES……………………………………………………………………………………..9</a:t>
            </a:r>
          </a:p>
          <a:p>
            <a:pPr algn="ctr"/>
            <a:r>
              <a:rPr lang="en-US" dirty="0"/>
              <a:t>SECTION TEN</a:t>
            </a:r>
          </a:p>
          <a:p>
            <a:pPr algn="ctr"/>
            <a:r>
              <a:rPr lang="en-US" dirty="0"/>
              <a:t>DISSOLUTION… ……………………………………………………………………………………………………………9 </a:t>
            </a:r>
          </a:p>
          <a:p>
            <a:pPr algn="ctr"/>
            <a:r>
              <a:rPr lang="en-US" dirty="0"/>
              <a:t>SECTION ELEVEN</a:t>
            </a:r>
          </a:p>
          <a:p>
            <a:pPr algn="ctr"/>
            <a:r>
              <a:rPr lang="en-US" dirty="0"/>
              <a:t>TRUSTEES AND ACCEPTANCE ……………………………………………………………………………………...9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07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u="sng" dirty="0" smtClean="0">
                <a:effectLst/>
              </a:rPr>
              <a:t>KAHA </a:t>
            </a:r>
            <a:r>
              <a:rPr lang="en-US" sz="3600" u="sng" dirty="0">
                <a:effectLst/>
              </a:rPr>
              <a:t>WELFARE ASSOCIATION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05000"/>
            <a:ext cx="77724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b="1" u="sng" dirty="0"/>
              <a:t>ARTICLES OF ASSOCIATION</a:t>
            </a:r>
            <a:endParaRPr lang="en-US" dirty="0"/>
          </a:p>
          <a:p>
            <a:r>
              <a:rPr lang="en-US" b="1" u="sng" dirty="0"/>
              <a:t>SECTION ONE</a:t>
            </a:r>
            <a:endParaRPr lang="en-US" dirty="0"/>
          </a:p>
          <a:p>
            <a:r>
              <a:rPr lang="en-US" b="1" dirty="0"/>
              <a:t>NAME: </a:t>
            </a:r>
            <a:r>
              <a:rPr lang="en-US" b="1" u="sng" dirty="0" smtClean="0"/>
              <a:t>KAHA </a:t>
            </a:r>
            <a:r>
              <a:rPr lang="en-US" b="1" dirty="0" smtClean="0"/>
              <a:t>WELFARE </a:t>
            </a:r>
            <a:r>
              <a:rPr lang="en-US" b="1" dirty="0"/>
              <a:t>ASSOCIATION </a:t>
            </a:r>
            <a:endParaRPr lang="en-US" dirty="0"/>
          </a:p>
          <a:p>
            <a:r>
              <a:rPr lang="en-US" b="1" u="sng" dirty="0"/>
              <a:t>SECTION TWO</a:t>
            </a:r>
            <a:endParaRPr lang="en-US" dirty="0"/>
          </a:p>
          <a:p>
            <a:r>
              <a:rPr lang="en-US" b="1" dirty="0"/>
              <a:t>OBJECTIVES</a:t>
            </a:r>
            <a:endParaRPr lang="en-US" dirty="0"/>
          </a:p>
          <a:p>
            <a:pPr lvl="0"/>
            <a:r>
              <a:rPr lang="en-US" b="1" i="1" dirty="0"/>
              <a:t>Assist members morally / financially in time of need</a:t>
            </a:r>
            <a:endParaRPr lang="en-US" dirty="0"/>
          </a:p>
          <a:p>
            <a:pPr lvl="0"/>
            <a:r>
              <a:rPr lang="en-US" dirty="0"/>
              <a:t>Prolonged illness (Hospitalization</a:t>
            </a:r>
            <a:r>
              <a:rPr lang="en-US" dirty="0" smtClean="0"/>
              <a:t>),death and any other issue agreed upon by members during AGM.</a:t>
            </a:r>
            <a:endParaRPr lang="en-US" dirty="0"/>
          </a:p>
          <a:p>
            <a:pPr lvl="0"/>
            <a:endParaRPr lang="en-US" b="1" i="1" dirty="0" smtClean="0"/>
          </a:p>
          <a:p>
            <a:pPr lvl="0"/>
            <a:r>
              <a:rPr lang="en-US" b="1" i="1" dirty="0" smtClean="0"/>
              <a:t>Promote </a:t>
            </a:r>
            <a:r>
              <a:rPr lang="en-US" b="1" i="1" dirty="0"/>
              <a:t>matters affecting the staff/working environment</a:t>
            </a:r>
            <a:endParaRPr lang="en-US" dirty="0"/>
          </a:p>
          <a:p>
            <a:r>
              <a:rPr lang="en-US" b="1" i="1" dirty="0"/>
              <a:t> </a:t>
            </a:r>
            <a:r>
              <a:rPr lang="en-US" b="1" i="1" dirty="0" smtClean="0"/>
              <a:t>Initiate </a:t>
            </a:r>
            <a:r>
              <a:rPr lang="en-US" b="1" i="1" dirty="0"/>
              <a:t>income generating activities to support the association’s  undertakings</a:t>
            </a:r>
            <a:endParaRPr lang="en-US" dirty="0"/>
          </a:p>
          <a:p>
            <a:r>
              <a:rPr lang="en-US" b="1" i="1" dirty="0"/>
              <a:t> </a:t>
            </a:r>
            <a:endParaRPr lang="en-US" dirty="0"/>
          </a:p>
          <a:p>
            <a:pPr lvl="0"/>
            <a:r>
              <a:rPr lang="en-US" b="1" i="1" dirty="0"/>
              <a:t>To organize and initiate activities relating to staff welfare when there is opportunity to do so.</a:t>
            </a:r>
            <a:endParaRPr lang="en-US" dirty="0"/>
          </a:p>
          <a:p>
            <a:r>
              <a:rPr lang="en-US" b="1" i="1" dirty="0"/>
              <a:t> </a:t>
            </a:r>
            <a:endParaRPr lang="en-US" dirty="0"/>
          </a:p>
          <a:p>
            <a:pPr lvl="0"/>
            <a:r>
              <a:rPr lang="en-US" b="1" i="1" dirty="0"/>
              <a:t>Work with NEC /administration/management committee to achieve the above.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58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u="sng" dirty="0">
                <a:effectLst/>
              </a:rPr>
              <a:t>SECTION THREE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1981200"/>
            <a:ext cx="7772400" cy="44196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A</a:t>
            </a:r>
            <a:r>
              <a:rPr lang="en-US" b="1" u="sng" dirty="0"/>
              <a:t>: VALID MEMBERSHIP</a:t>
            </a:r>
            <a:r>
              <a:rPr lang="en-US" b="1" dirty="0"/>
              <a:t>.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1. Membership </a:t>
            </a:r>
            <a:r>
              <a:rPr lang="en-US" dirty="0" smtClean="0"/>
              <a:t>shall be open to registered member of KAHA</a:t>
            </a:r>
            <a:endParaRPr lang="en-US" dirty="0"/>
          </a:p>
          <a:p>
            <a:r>
              <a:rPr lang="en-US" dirty="0"/>
              <a:t>2. Once accepted as a member, shall be entitled to equal share and one vote.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3. Shall pay a prescribed membership fee </a:t>
            </a:r>
            <a:r>
              <a:rPr lang="en-US" dirty="0" err="1" smtClean="0"/>
              <a:t>Kshs</a:t>
            </a:r>
            <a:r>
              <a:rPr lang="en-US" dirty="0"/>
              <a:t>. </a:t>
            </a:r>
            <a:r>
              <a:rPr lang="en-US" dirty="0" smtClean="0"/>
              <a:t>1000/ </a:t>
            </a:r>
            <a:r>
              <a:rPr lang="en-US" dirty="0"/>
              <a:t>and monthly </a:t>
            </a:r>
            <a:r>
              <a:rPr lang="en-US" dirty="0" smtClean="0"/>
              <a:t>contribution of </a:t>
            </a:r>
            <a:r>
              <a:rPr lang="en-US" sz="3400" dirty="0" smtClean="0"/>
              <a:t>300</a:t>
            </a:r>
            <a:r>
              <a:rPr lang="en-US" dirty="0" smtClean="0"/>
              <a:t>/= </a:t>
            </a:r>
            <a:r>
              <a:rPr lang="en-US" dirty="0"/>
              <a:t>and any other  amount  </a:t>
            </a:r>
            <a:r>
              <a:rPr lang="en-US" dirty="0" smtClean="0"/>
              <a:t>as </a:t>
            </a:r>
            <a:r>
              <a:rPr lang="en-US" dirty="0"/>
              <a:t>agreed upon by members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 </a:t>
            </a: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7011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B: LOSS OF MEMBERSHIP.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r>
              <a:rPr lang="en-US" b="1" dirty="0" smtClean="0"/>
              <a:t> </a:t>
            </a:r>
            <a:endParaRPr lang="en-US" dirty="0" smtClean="0"/>
          </a:p>
          <a:p>
            <a:pPr lvl="0"/>
            <a:r>
              <a:rPr lang="en-US" b="1" dirty="0" smtClean="0"/>
              <a:t>Voluntary withdrawal.</a:t>
            </a:r>
            <a:endParaRPr lang="en-US" dirty="0" smtClean="0"/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a) Shall only apply after retirement or death. A member may also withdraw after one year of consistent participation.  Any member withdrawing before this period therefore, shall not receive any refund.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b) Withdrawal after 1 year, Total contributions shall be calculated and </a:t>
            </a:r>
          </a:p>
          <a:p>
            <a:r>
              <a:rPr lang="en-US" dirty="0" smtClean="0"/>
              <a:t>     50% of the contributions shall be refunded * (Awaiting for further AGM directions). </a:t>
            </a:r>
          </a:p>
          <a:p>
            <a:r>
              <a:rPr lang="en-US" dirty="0" smtClean="0"/>
              <a:t> </a:t>
            </a:r>
          </a:p>
          <a:p>
            <a:r>
              <a:rPr lang="en-US" b="1" dirty="0" smtClean="0"/>
              <a:t>2. Non-voluntary.</a:t>
            </a:r>
            <a:endParaRPr lang="en-US" dirty="0" smtClean="0"/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a) Expulsion: Failure to make regular contributions for three (3).</a:t>
            </a:r>
          </a:p>
          <a:p>
            <a:r>
              <a:rPr lang="en-US" dirty="0" smtClean="0"/>
              <a:t>     consecutive months shall result to automatic expulsion without option of refund.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b) Death: This shall be notified to the association’s officials who shall institute the necessary procedures for the departed member.</a:t>
            </a:r>
          </a:p>
          <a:p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u="sng" dirty="0">
                <a:effectLst/>
              </a:rPr>
              <a:t>SECTION FOUR</a:t>
            </a:r>
            <a:r>
              <a:rPr lang="en-US" sz="3600" dirty="0">
                <a:effectLst/>
              </a:rPr>
              <a:t/>
            </a:r>
            <a:br>
              <a:rPr lang="en-US" sz="3600" dirty="0">
                <a:effectLst/>
              </a:rPr>
            </a:b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286000"/>
            <a:ext cx="7772400" cy="40386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Shall comprise of a minimum of five members to a maximum of 10 members:</a:t>
            </a:r>
          </a:p>
          <a:p>
            <a:r>
              <a:rPr lang="en-US" dirty="0"/>
              <a:t> </a:t>
            </a:r>
          </a:p>
          <a:p>
            <a:r>
              <a:rPr lang="en-US" b="1" i="1" dirty="0"/>
              <a:t>1. CHAIRMAN</a:t>
            </a:r>
            <a:endParaRPr lang="en-US" dirty="0"/>
          </a:p>
          <a:p>
            <a:r>
              <a:rPr lang="en-US" b="1" i="1" dirty="0"/>
              <a:t>2. VICE-CHAIRMAN</a:t>
            </a:r>
            <a:endParaRPr lang="en-US" dirty="0"/>
          </a:p>
          <a:p>
            <a:r>
              <a:rPr lang="en-US" b="1" i="1" dirty="0"/>
              <a:t>3 SECRETARY</a:t>
            </a:r>
            <a:endParaRPr lang="en-US" dirty="0"/>
          </a:p>
          <a:p>
            <a:r>
              <a:rPr lang="en-US" b="1" i="1" dirty="0"/>
              <a:t>4. VICE-SECRETARY</a:t>
            </a:r>
            <a:endParaRPr lang="en-US" dirty="0"/>
          </a:p>
          <a:p>
            <a:r>
              <a:rPr lang="en-US" b="1" i="1" dirty="0"/>
              <a:t>5. TREASURER</a:t>
            </a:r>
            <a:endParaRPr lang="en-US" dirty="0"/>
          </a:p>
          <a:p>
            <a:r>
              <a:rPr lang="en-US" b="1" i="1" dirty="0"/>
              <a:t>6. </a:t>
            </a:r>
            <a:r>
              <a:rPr lang="en-US" b="1" i="1" dirty="0" smtClean="0"/>
              <a:t> </a:t>
            </a:r>
            <a:r>
              <a:rPr lang="en-US" b="1" i="1" smtClean="0"/>
              <a:t>FIVE COMMITTEE </a:t>
            </a:r>
            <a:r>
              <a:rPr lang="en-US" b="1" i="1" dirty="0"/>
              <a:t>MEMBERS</a:t>
            </a:r>
            <a:endParaRPr lang="en-US" dirty="0"/>
          </a:p>
          <a:p>
            <a:r>
              <a:rPr lang="en-US" dirty="0"/>
              <a:t>The office bearers shall be voted for 2 years </a:t>
            </a:r>
            <a:r>
              <a:rPr lang="en-US" dirty="0" smtClean="0"/>
              <a:t>by any method  that shall be agreed by members during Annual </a:t>
            </a:r>
            <a:r>
              <a:rPr lang="en-US" dirty="0"/>
              <a:t>General. Meeting (A.G.M). The office bearers maybe re-elected back.</a:t>
            </a:r>
          </a:p>
          <a:p>
            <a:r>
              <a:rPr lang="en-US" dirty="0"/>
              <a:t>to office for a period of three (3) consecutive terms.</a:t>
            </a:r>
          </a:p>
          <a:p>
            <a:r>
              <a:rPr lang="en-US" dirty="0"/>
              <a:t>A sub-committee from the management/ or general membership may be constituted and </a:t>
            </a:r>
            <a:r>
              <a:rPr lang="en-US" dirty="0" smtClean="0"/>
              <a:t>be mandated </a:t>
            </a:r>
            <a:r>
              <a:rPr lang="en-US" dirty="0"/>
              <a:t>to oversee the affairs of the association as need arises.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02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969264"/>
          </a:xfrm>
        </p:spPr>
        <p:txBody>
          <a:bodyPr/>
          <a:lstStyle/>
          <a:p>
            <a:pPr algn="ctr"/>
            <a:r>
              <a:rPr lang="en-US" sz="3600" u="sng" dirty="0">
                <a:effectLst/>
              </a:rPr>
              <a:t>SECTION FIVE</a:t>
            </a:r>
            <a:r>
              <a:rPr lang="en-US" sz="3600" dirty="0">
                <a:effectLst/>
              </a:rPr>
              <a:t/>
            </a:r>
            <a:br>
              <a:rPr lang="en-US" sz="3600" dirty="0">
                <a:effectLst/>
              </a:rPr>
            </a:b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1905000"/>
            <a:ext cx="7772400" cy="4495800"/>
          </a:xfrm>
        </p:spPr>
        <p:txBody>
          <a:bodyPr>
            <a:normAutofit fontScale="47500" lnSpcReduction="20000"/>
          </a:bodyPr>
          <a:lstStyle/>
          <a:p>
            <a:r>
              <a:rPr lang="en-US" b="1" u="sng" dirty="0"/>
              <a:t>DUTIES OF THE OFFICE BEARERS:</a:t>
            </a:r>
            <a:endParaRPr lang="en-US" dirty="0"/>
          </a:p>
          <a:p>
            <a:r>
              <a:rPr lang="en-US" b="1" u="sng" dirty="0"/>
              <a:t>1. CHAIRMAN/ VICE CHAIRMAN:</a:t>
            </a:r>
            <a:endParaRPr lang="en-US" dirty="0"/>
          </a:p>
          <a:p>
            <a:r>
              <a:rPr lang="en-US" dirty="0"/>
              <a:t>a) The Chairman shall preside during the committee/members meetings and</a:t>
            </a:r>
          </a:p>
          <a:p>
            <a:r>
              <a:rPr lang="en-US" dirty="0"/>
              <a:t>     shall be the Association’s executive.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b) Shall guide the association according to the wishes of the members</a:t>
            </a:r>
          </a:p>
          <a:p>
            <a:r>
              <a:rPr lang="en-US" dirty="0"/>
              <a:t>                   and shall be accountable to the members.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c) The Chairman shall at his own discretion take immediate action on</a:t>
            </a:r>
          </a:p>
          <a:p>
            <a:r>
              <a:rPr lang="en-US" dirty="0"/>
              <a:t>     behalf of the Association should there be any cause to warrant such action.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d) Shall delegate duties to the Vice-chairman during his absence and shall ensure      </a:t>
            </a:r>
          </a:p>
          <a:p>
            <a:r>
              <a:rPr lang="en-US" dirty="0"/>
              <a:t>     that tasks that need to be done for the welfare are effected.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e) Shall be signatory to the group funds/vouchers/documents.</a:t>
            </a:r>
          </a:p>
          <a:p>
            <a:r>
              <a:rPr lang="en-US" dirty="0"/>
              <a:t> </a:t>
            </a:r>
          </a:p>
          <a:p>
            <a:r>
              <a:rPr lang="en-US" b="1" u="sng" dirty="0"/>
              <a:t>2. SECRETARY/VICE-SECRETARY</a:t>
            </a:r>
            <a:endParaRPr lang="en-US" dirty="0"/>
          </a:p>
          <a:p>
            <a:r>
              <a:rPr lang="en-US" dirty="0"/>
              <a:t>a) Shall record and maintain minutes during members/officials meetings.</a:t>
            </a:r>
          </a:p>
          <a:p>
            <a:r>
              <a:rPr lang="en-US" dirty="0"/>
              <a:t>b) Ensure that correspondence is promptly and correctly attended to.</a:t>
            </a:r>
          </a:p>
          <a:p>
            <a:r>
              <a:rPr lang="en-US" dirty="0"/>
              <a:t>C) Shall prepare and send meeting notices</a:t>
            </a:r>
          </a:p>
          <a:p>
            <a:r>
              <a:rPr lang="en-US" dirty="0"/>
              <a:t>d) Shall Provide information to the members.</a:t>
            </a:r>
          </a:p>
          <a:p>
            <a:r>
              <a:rPr lang="en-US" dirty="0"/>
              <a:t>e). Shall Maintain up to date register of members.</a:t>
            </a:r>
          </a:p>
          <a:p>
            <a:r>
              <a:rPr lang="en-US" dirty="0"/>
              <a:t>f) Shall Maintain an inventory of the association assets and files</a:t>
            </a:r>
          </a:p>
          <a:p>
            <a:r>
              <a:rPr lang="en-US" dirty="0"/>
              <a:t>g) Shall Maintain records of amount disbursed to needy members and for what purpose.</a:t>
            </a:r>
          </a:p>
          <a:p>
            <a:r>
              <a:rPr lang="en-US" dirty="0"/>
              <a:t>h) In the absence of the secretary the, assistant Secretary shall perform the said</a:t>
            </a:r>
          </a:p>
          <a:p>
            <a:r>
              <a:rPr lang="en-US" dirty="0"/>
              <a:t>     duties or delegated duties.</a:t>
            </a:r>
          </a:p>
          <a:p>
            <a:r>
              <a:rPr lang="en-US" dirty="0"/>
              <a:t>i) Shall be signatory to the association’s funds/documents/vouchers.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48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762000"/>
            <a:ext cx="7772400" cy="5638800"/>
          </a:xfrm>
        </p:spPr>
        <p:txBody>
          <a:bodyPr>
            <a:normAutofit fontScale="40000" lnSpcReduction="20000"/>
          </a:bodyPr>
          <a:lstStyle/>
          <a:p>
            <a:r>
              <a:rPr lang="en-US" b="1" u="sng" dirty="0"/>
              <a:t>3. TREASURER</a:t>
            </a:r>
            <a:endParaRPr lang="en-US" dirty="0"/>
          </a:p>
          <a:p>
            <a:r>
              <a:rPr lang="en-US" dirty="0"/>
              <a:t>a) Shall be responsible for maintenance of full and complete records of</a:t>
            </a:r>
          </a:p>
          <a:p>
            <a:r>
              <a:rPr lang="en-US" dirty="0"/>
              <a:t>     </a:t>
            </a:r>
            <a:r>
              <a:rPr lang="en-US" dirty="0" err="1"/>
              <a:t>aIl</a:t>
            </a:r>
            <a:r>
              <a:rPr lang="en-US" dirty="0"/>
              <a:t> assets, liabilities, income and expenses of the association.</a:t>
            </a:r>
          </a:p>
          <a:p>
            <a:r>
              <a:rPr lang="en-US" dirty="0"/>
              <a:t> b) Ensure the safe keeping of the Association’s money, securities, books</a:t>
            </a:r>
          </a:p>
          <a:p>
            <a:r>
              <a:rPr lang="en-US" dirty="0"/>
              <a:t>   of account, </a:t>
            </a:r>
            <a:r>
              <a:rPr lang="en-US" dirty="0" err="1"/>
              <a:t>cheque</a:t>
            </a:r>
            <a:r>
              <a:rPr lang="en-US" dirty="0"/>
              <a:t> books, inventory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c) Ensure that all payments and expenditures are duly authorized.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  <a:r>
              <a:rPr lang="en-US" dirty="0" smtClean="0"/>
              <a:t>d</a:t>
            </a:r>
            <a:r>
              <a:rPr lang="en-US" dirty="0"/>
              <a:t>) Shall tender a financial report twice/once a year during the A.G.M or</a:t>
            </a:r>
          </a:p>
          <a:p>
            <a:r>
              <a:rPr lang="en-US" dirty="0"/>
              <a:t>     during special committee meeting when need arises.</a:t>
            </a:r>
          </a:p>
          <a:p>
            <a:r>
              <a:rPr lang="en-US" dirty="0"/>
              <a:t>e) Shall advice the Association on investment policy/opportunities and</a:t>
            </a:r>
          </a:p>
          <a:p>
            <a:r>
              <a:rPr lang="en-US" dirty="0"/>
              <a:t>     seek approval of the same.</a:t>
            </a:r>
          </a:p>
          <a:p>
            <a:r>
              <a:rPr lang="en-US" dirty="0"/>
              <a:t>f) Shall be signatory to the Association’s funds/vouchers/documents/</a:t>
            </a:r>
            <a:r>
              <a:rPr lang="en-US" dirty="0" err="1"/>
              <a:t>cheques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r>
              <a:rPr lang="en-US" b="1" u="sng" dirty="0"/>
              <a:t>COLLECTIVE RESPONSIBILITIES OF OFFICE BEARERS</a:t>
            </a:r>
            <a:endParaRPr lang="en-US" dirty="0"/>
          </a:p>
          <a:p>
            <a:r>
              <a:rPr lang="en-US" dirty="0"/>
              <a:t>a) Shall hold regular meetings at least once a quarter or at any other time</a:t>
            </a:r>
          </a:p>
          <a:p>
            <a:r>
              <a:rPr lang="en-US" dirty="0"/>
              <a:t>     when need arises.</a:t>
            </a:r>
          </a:p>
          <a:p>
            <a:r>
              <a:rPr lang="en-US" dirty="0"/>
              <a:t>b) Executive committee shall be the governing authority subject to any</a:t>
            </a:r>
          </a:p>
          <a:p>
            <a:r>
              <a:rPr lang="en-US" dirty="0"/>
              <a:t>     directions issued by the members during A.G.M.</a:t>
            </a:r>
          </a:p>
          <a:p>
            <a:r>
              <a:rPr lang="en-US" dirty="0"/>
              <a:t>c) Shall observe in all activities the Articles of Association in a strict manner.</a:t>
            </a:r>
          </a:p>
          <a:p>
            <a:r>
              <a:rPr lang="en-US" dirty="0"/>
              <a:t>d) Shall authorize acquisition of property/assets.</a:t>
            </a:r>
          </a:p>
          <a:p>
            <a:r>
              <a:rPr lang="en-US" dirty="0"/>
              <a:t>e) Shall authorize investments/disbursement to needy members</a:t>
            </a:r>
          </a:p>
          <a:p>
            <a:r>
              <a:rPr lang="en-US" dirty="0"/>
              <a:t>f) Shall supervise collection of Association’s dues</a:t>
            </a:r>
          </a:p>
          <a:p>
            <a:r>
              <a:rPr lang="en-US" dirty="0"/>
              <a:t>g) Shall maintain bank account (s)</a:t>
            </a:r>
          </a:p>
          <a:p>
            <a:r>
              <a:rPr lang="en-US" dirty="0"/>
              <a:t> </a:t>
            </a:r>
          </a:p>
          <a:p>
            <a:r>
              <a:rPr lang="en-US" b="1" u="sng" dirty="0"/>
              <a:t>RESPONSIBILITY OF MEMBERS </a:t>
            </a:r>
            <a:endParaRPr lang="en-US" dirty="0"/>
          </a:p>
          <a:p>
            <a:r>
              <a:rPr lang="en-US" dirty="0"/>
              <a:t> a) Shall exercise democratic control of the Association</a:t>
            </a:r>
          </a:p>
          <a:p>
            <a:r>
              <a:rPr lang="en-US" dirty="0"/>
              <a:t> b) Shall serve honestly and faithfully as office bearers if given the chance</a:t>
            </a:r>
          </a:p>
          <a:p>
            <a:r>
              <a:rPr lang="en-US" dirty="0"/>
              <a:t> c) Each member shall strive to promote the ideals of the Association</a:t>
            </a:r>
          </a:p>
          <a:p>
            <a:r>
              <a:rPr lang="en-US" dirty="0"/>
              <a:t> d) Shall have one vote and equal share</a:t>
            </a:r>
          </a:p>
          <a:p>
            <a:r>
              <a:rPr lang="en-US" dirty="0"/>
              <a:t>e) Shall strive to attend the Association’s meetings and tender apologies if for</a:t>
            </a:r>
          </a:p>
          <a:p>
            <a:r>
              <a:rPr lang="en-US" dirty="0"/>
              <a:t>    whatever reason is unable to </a:t>
            </a:r>
            <a:r>
              <a:rPr lang="en-US" dirty="0" smtClean="0"/>
              <a:t>attend</a:t>
            </a:r>
          </a:p>
          <a:p>
            <a:r>
              <a:rPr lang="en-US" dirty="0" smtClean="0"/>
              <a:t>f) Shall dutifully make monthly contributions as required</a:t>
            </a:r>
          </a:p>
          <a:p>
            <a:endParaRPr lang="en-US" dirty="0"/>
          </a:p>
          <a:p>
            <a:r>
              <a:rPr lang="en-US" dirty="0"/>
              <a:t> f) When financial obligations call for more funds members shall</a:t>
            </a:r>
          </a:p>
          <a:p>
            <a:r>
              <a:rPr lang="en-US" dirty="0"/>
              <a:t>    participate in raising more funds to make ends meet.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44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248</TotalTime>
  <Words>852</Words>
  <Application>Microsoft Office PowerPoint</Application>
  <PresentationFormat>On-screen Show (4:3)</PresentationFormat>
  <Paragraphs>249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Calibri</vt:lpstr>
      <vt:lpstr>Constantia</vt:lpstr>
      <vt:lpstr>Wingdings 2</vt:lpstr>
      <vt:lpstr>Flow</vt:lpstr>
      <vt:lpstr>INTERIM COMMITTEE MEMBERS</vt:lpstr>
      <vt:lpstr>TABLE OF CONTENTS</vt:lpstr>
      <vt:lpstr>PowerPoint Presentation</vt:lpstr>
      <vt:lpstr>KAHA WELFARE ASSOCIATION </vt:lpstr>
      <vt:lpstr>SECTION THREE </vt:lpstr>
      <vt:lpstr>B: LOSS OF MEMBERSHIP. </vt:lpstr>
      <vt:lpstr>SECTION FOUR </vt:lpstr>
      <vt:lpstr>SECTION FIVE </vt:lpstr>
      <vt:lpstr>PowerPoint Presentation</vt:lpstr>
      <vt:lpstr>SECTION SIX </vt:lpstr>
      <vt:lpstr>PowerPoint Presentation</vt:lpstr>
      <vt:lpstr>SECTION SEVEN </vt:lpstr>
      <vt:lpstr>PowerPoint Presentation</vt:lpstr>
      <vt:lpstr>SECTION EIGHT </vt:lpstr>
      <vt:lpstr>PowerPoint Presentation</vt:lpstr>
      <vt:lpstr>SECTION NINE </vt:lpstr>
      <vt:lpstr>SECTION TEN </vt:lpstr>
      <vt:lpstr>B: TRUSTEES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 OF CONTENTS</dc:title>
  <dc:creator>server</dc:creator>
  <cp:lastModifiedBy>Kelvin Kibaara</cp:lastModifiedBy>
  <cp:revision>48</cp:revision>
  <dcterms:created xsi:type="dcterms:W3CDTF">2018-11-17T11:23:00Z</dcterms:created>
  <dcterms:modified xsi:type="dcterms:W3CDTF">2018-11-26T15:21:00Z</dcterms:modified>
</cp:coreProperties>
</file>